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  <p:sldId id="266" r:id="rId12"/>
    <p:sldId id="268" r:id="rId13"/>
    <p:sldId id="269" r:id="rId14"/>
    <p:sldId id="270" r:id="rId15"/>
    <p:sldId id="26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</a:t>
            </a:r>
            <a:r>
              <a:rPr lang="en-US" dirty="0" smtClean="0"/>
              <a:t>6</a:t>
            </a:r>
          </a:p>
          <a:p>
            <a:r>
              <a:rPr lang="en-US" b="1" cap="small"/>
              <a:t>Time Value of Money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1720840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where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22960" marR="0" indent="-36576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cash inflows,</a:t>
            </a:r>
          </a:p>
          <a:p>
            <a:pPr marL="822960" marR="0" indent="-36576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cash outflows,</a:t>
            </a:r>
          </a:p>
          <a:p>
            <a:pPr marL="822960" marR="0" indent="-36576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discount rate,</a:t>
            </a:r>
          </a:p>
          <a:p>
            <a:pPr marL="822960" marR="0" indent="-36576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time period, and</a:t>
            </a:r>
          </a:p>
          <a:p>
            <a:pPr marL="822960" marR="0" indent="-36576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number of time periods.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824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2588419"/>
              </p:ext>
            </p:extLst>
          </p:nvPr>
        </p:nvGraphicFramePr>
        <p:xfrm>
          <a:off x="2793305" y="814190"/>
          <a:ext cx="7302674" cy="5386193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942047"/>
                <a:gridCol w="1840171"/>
                <a:gridCol w="1435611"/>
                <a:gridCol w="2787998"/>
                <a:gridCol w="296847"/>
              </a:tblGrid>
              <a:tr h="10982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Year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Cash Out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Cash In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Net Cash Flow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3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098234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($10,000)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$0 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($10,000)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3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63794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1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($1,000)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$3,000 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$2,000 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3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63794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2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($1,000)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$3,000 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$2,000 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3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63794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3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0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$3,000 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$2,000 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3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63794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4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($1,000)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$3,000 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$2,000 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3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63794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5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($1,000)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$3,000 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$2,000 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3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Table 6.2 Future Cash Flows for Research Center Project (in thousands of dollars)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637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6.3 Future Cash Flows for Research Center Project (in thousands of dollars)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465987"/>
              </p:ext>
            </p:extLst>
          </p:nvPr>
        </p:nvGraphicFramePr>
        <p:xfrm>
          <a:off x="2655518" y="2154476"/>
          <a:ext cx="6889315" cy="392582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43397"/>
                <a:gridCol w="1410574"/>
                <a:gridCol w="1100981"/>
                <a:gridCol w="1981766"/>
                <a:gridCol w="1410574"/>
                <a:gridCol w="242023"/>
              </a:tblGrid>
              <a:tr h="4885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Year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Cash Out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Cash In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Net Cash Flow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PV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8851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($10,000)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($10,000)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($10,000)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endParaRPr lang="en-US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8851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($1,000)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$3,000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$2,000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$1,905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endParaRPr lang="en-US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8851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($1,000)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$3,000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$2,000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$1,814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endParaRPr lang="en-US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8851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($1,000)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$3,000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$2,000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$1,728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endParaRPr lang="en-US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8851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($1,000)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$3,000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$2,000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$1,645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endParaRPr lang="en-US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8851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($1,000)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$3,000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$2,000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$1,567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endParaRPr lang="en-US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8851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NPV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($1,341)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endParaRPr lang="en-US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8806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989" y="365125"/>
            <a:ext cx="11311003" cy="1325563"/>
          </a:xfrm>
        </p:spPr>
        <p:txBody>
          <a:bodyPr>
            <a:noAutofit/>
          </a:bodyPr>
          <a:lstStyle/>
          <a:p>
            <a:r>
              <a:rPr lang="en-US" sz="3200" dirty="0"/>
              <a:t>Table 7.2 Lake City: Park Gazebo Revenues and CPA (1984–2012)</a:t>
            </a:r>
            <a:br>
              <a:rPr lang="en-US" sz="3200" dirty="0"/>
            </a:b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844514"/>
              </p:ext>
            </p:extLst>
          </p:nvPr>
        </p:nvGraphicFramePr>
        <p:xfrm>
          <a:off x="1478070" y="1968278"/>
          <a:ext cx="9532307" cy="346760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175902"/>
                <a:gridCol w="1351036"/>
                <a:gridCol w="1000767"/>
                <a:gridCol w="650498"/>
                <a:gridCol w="1351036"/>
                <a:gridCol w="1000767"/>
                <a:gridCol w="650498"/>
                <a:gridCol w="1351036"/>
                <a:gridCol w="1000767"/>
              </a:tblGrid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Rental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Rental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Rental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Year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Revenue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CPI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Year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Revenue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CPI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Year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Revenue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CPI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1984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$13,366.55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103.933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1994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$21,099.88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148.225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$33,056.72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188.908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1985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$14,564.45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107.600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1995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$22,435.85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152.383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$36,661.23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195.267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1986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$15,487.57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109.692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1996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$23,575.86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156.858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2006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$39,770.85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201.558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1987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$16,363.24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113.617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1997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$24,924.04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160.525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$41,430.22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207.344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1988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$17,161.30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118.275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1998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$26,636.09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163.008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$40,823.03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215.254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1989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$18,000.50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123.942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1999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$28,247.11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166.583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2009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$37,668.88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214.567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1990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$18,379.25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130.658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$29,829.21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172.192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2010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$36,647.82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218.085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1991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$18,768.42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136.167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$30,719.85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177.042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2011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$39,649.70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224.935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1992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$19,026.90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140.308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$30,417.06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179.867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2012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$40,892.75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229.604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1993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$20,145.73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144.475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$30,927.76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184.000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30140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775" y="365125"/>
            <a:ext cx="10740025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Table 7.3 Big East City: Expenditures for Sign Repairs and Price Deflator (1984–2012)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890746"/>
              </p:ext>
            </p:extLst>
          </p:nvPr>
        </p:nvGraphicFramePr>
        <p:xfrm>
          <a:off x="838200" y="1863733"/>
          <a:ext cx="8968636" cy="436080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040227"/>
                <a:gridCol w="2043617"/>
                <a:gridCol w="1309860"/>
                <a:gridCol w="1040227"/>
                <a:gridCol w="2043617"/>
                <a:gridCol w="1491088"/>
              </a:tblGrid>
              <a:tr h="381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Year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Expenditures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Urban Gov't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Year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Expenditures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Urban Gov't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1995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134,486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72.258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2004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223,622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94.062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1996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144,489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73.812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2005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248,757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100.000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1997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151,584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75.219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2006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286,331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105.276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1998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161,148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76.320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2007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300,483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111.112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1999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175,015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79.036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2008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288,316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117.666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2000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193,276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82.482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2009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247,011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116.763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2001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201,670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85.019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2010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229,100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119.579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2002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203,733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86.810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2011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241,111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124.001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2003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206,568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90.425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2012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247,783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126.465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32519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722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Understand </a:t>
            </a:r>
            <a:r>
              <a:rPr lang="en-US" dirty="0"/>
              <a:t>the concept of and formulas for the time value of money</a:t>
            </a:r>
          </a:p>
          <a:p>
            <a:pPr lvl="0"/>
            <a:r>
              <a:rPr lang="en-US" dirty="0"/>
              <a:t>Apply the time value of money to financial analysis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239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9837" y="2647950"/>
            <a:ext cx="7172325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4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908649" y="2160427"/>
            <a:ext cx="705087" cy="2569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800"/>
          </a:p>
        </p:txBody>
      </p:sp>
      <p:sp>
        <p:nvSpPr>
          <p:cNvPr id="4" name="Rectangle 3"/>
          <p:cNvSpPr/>
          <p:nvPr/>
        </p:nvSpPr>
        <p:spPr>
          <a:xfrm>
            <a:off x="9664613" y="3569918"/>
            <a:ext cx="587156" cy="6638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565753" y="1495960"/>
            <a:ext cx="610213" cy="220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60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275" y="1457325"/>
            <a:ext cx="9315450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717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307736" y="3808145"/>
            <a:ext cx="1703430" cy="1360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60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051696"/>
              </p:ext>
            </p:extLst>
          </p:nvPr>
        </p:nvGraphicFramePr>
        <p:xfrm>
          <a:off x="1838798" y="1185424"/>
          <a:ext cx="8182024" cy="506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r:id="rId3" imgW="799753" imgH="495085" progId="Equation.DSMT4">
                  <p:embed/>
                </p:oleObj>
              </mc:Choice>
              <mc:Fallback>
                <p:oleObj r:id="rId3" imgW="799753" imgH="495085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8798" y="1185424"/>
                        <a:ext cx="8182024" cy="50650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5077" y="4832514"/>
            <a:ext cx="232365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en-US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29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351090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00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07" y="1410911"/>
            <a:ext cx="11113441" cy="4395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752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230943" y="2092207"/>
            <a:ext cx="381724" cy="1295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00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8693244"/>
              </p:ext>
            </p:extLst>
          </p:nvPr>
        </p:nvGraphicFramePr>
        <p:xfrm>
          <a:off x="546173" y="1507372"/>
          <a:ext cx="10789882" cy="39289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r:id="rId3" imgW="1752600" imgH="635000" progId="Equation.DSMT4">
                  <p:embed/>
                </p:oleObj>
              </mc:Choice>
              <mc:Fallback>
                <p:oleObj r:id="rId3" imgW="1752600" imgH="635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173" y="1507372"/>
                        <a:ext cx="10789882" cy="39289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6257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6.1 Purchase and Operating Costs of Alternative Refrigerators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312069"/>
              </p:ext>
            </p:extLst>
          </p:nvPr>
        </p:nvGraphicFramePr>
        <p:xfrm>
          <a:off x="2943615" y="1899865"/>
          <a:ext cx="6166693" cy="343509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844777"/>
                <a:gridCol w="1864818"/>
                <a:gridCol w="1513411"/>
                <a:gridCol w="1490627"/>
                <a:gridCol w="226530"/>
                <a:gridCol w="226530"/>
              </a:tblGrid>
              <a:tr h="2095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Year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Cost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Model A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Model B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Purchase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$5,000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$4,000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Operating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$1,000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$1,200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Operating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$1,000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$1,200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Operating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$1,000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$1,200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Operating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$1,000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$1,200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955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Operating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$1,000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$1,200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7561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591" y="1089764"/>
            <a:ext cx="10500469" cy="446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398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494</Words>
  <Application>Microsoft Office PowerPoint</Application>
  <PresentationFormat>Widescreen</PresentationFormat>
  <Paragraphs>272</Paragraphs>
  <Slides>15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Office Theme</vt:lpstr>
      <vt:lpstr>Equation.DSMT4</vt:lpstr>
      <vt:lpstr>Budget Tools 2nd Ed.</vt:lpstr>
      <vt:lpstr>Learning Objectives: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Table 6.1 Purchase and Operating Costs of Alternative Refrigerators</vt:lpstr>
      <vt:lpstr>PowerPoint Presentation</vt:lpstr>
      <vt:lpstr>PowerPoint Presentation</vt:lpstr>
      <vt:lpstr>Table 6.2 Future Cash Flows for Research Center Project (in thousands of dollars) </vt:lpstr>
      <vt:lpstr>Table 6.3 Future Cash Flows for Research Center Project (in thousands of dollars)</vt:lpstr>
      <vt:lpstr>Table 7.2 Lake City: Park Gazebo Revenues and CPA (1984–2012) </vt:lpstr>
      <vt:lpstr>Table 7.3 Big East City: Expenditures for Sign Repairs and Price Deflator (1984–2012) 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17</cp:revision>
  <dcterms:created xsi:type="dcterms:W3CDTF">2014-08-08T22:51:06Z</dcterms:created>
  <dcterms:modified xsi:type="dcterms:W3CDTF">2014-08-09T19:56:31Z</dcterms:modified>
</cp:coreProperties>
</file>